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72" r:id="rId3"/>
    <p:sldId id="273" r:id="rId4"/>
    <p:sldId id="274" r:id="rId5"/>
    <p:sldId id="275" r:id="rId6"/>
    <p:sldId id="277" r:id="rId7"/>
    <p:sldId id="278" r:id="rId8"/>
    <p:sldId id="279" r:id="rId9"/>
    <p:sldId id="280" r:id="rId10"/>
    <p:sldId id="281" r:id="rId11"/>
    <p:sldId id="27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76" autoAdjust="0"/>
    <p:restoredTop sz="94660"/>
  </p:normalViewPr>
  <p:slideViewPr>
    <p:cSldViewPr>
      <p:cViewPr varScale="1">
        <p:scale>
          <a:sx n="83" d="100"/>
          <a:sy n="83" d="100"/>
        </p:scale>
        <p:origin x="1541"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t>5/25/2022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t>5/25/2022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5/25/2022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228600" y="64008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713771" y="6414247"/>
            <a:ext cx="1661096" cy="369332"/>
          </a:xfrm>
          <a:prstGeom prst="rect">
            <a:avLst/>
          </a:prstGeom>
          <a:noFill/>
        </p:spPr>
        <p:txBody>
          <a:bodyPr wrap="none" rtlCol="0">
            <a:spAutoFit/>
          </a:bodyPr>
          <a:lstStyle/>
          <a:p>
            <a:r>
              <a:rPr lang="en-US" dirty="0"/>
              <a:t>Part 2 Lecture 6</a:t>
            </a:r>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t>5/25/2022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t>5/25/2022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5/25/2022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t>5/25/2022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5/25/2022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5/25/2022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t>5/25/2022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normAutofit/>
          </a:bodyPr>
          <a:lstStyle/>
          <a:p>
            <a:r>
              <a:rPr lang="en-US" dirty="0"/>
              <a:t>Part 2:  The Federal Legislative Power</a:t>
            </a:r>
          </a:p>
          <a:p>
            <a:pPr lvl="1"/>
            <a:r>
              <a:rPr lang="en-US" dirty="0"/>
              <a:t>Lecture 6: Dormant Commerce Clause</a:t>
            </a:r>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F1D6B-2157-4AB7-05BD-B47A2EEEA74B}"/>
              </a:ext>
            </a:extLst>
          </p:cNvPr>
          <p:cNvSpPr>
            <a:spLocks noGrp="1"/>
          </p:cNvSpPr>
          <p:nvPr>
            <p:ph type="title"/>
          </p:nvPr>
        </p:nvSpPr>
        <p:spPr/>
        <p:txBody>
          <a:bodyPr>
            <a:normAutofit/>
          </a:bodyPr>
          <a:lstStyle/>
          <a:p>
            <a:r>
              <a:rPr lang="en-US" i="1" dirty="0"/>
              <a:t>City of Philadelphia v. New Jersey</a:t>
            </a:r>
          </a:p>
        </p:txBody>
      </p:sp>
      <p:sp>
        <p:nvSpPr>
          <p:cNvPr id="3" name="Content Placeholder 2">
            <a:extLst>
              <a:ext uri="{FF2B5EF4-FFF2-40B4-BE49-F238E27FC236}">
                <a16:creationId xmlns:a16="http://schemas.microsoft.com/office/drawing/2014/main" id="{CBC08308-EF56-E64D-CE28-6714245F5BA0}"/>
              </a:ext>
            </a:extLst>
          </p:cNvPr>
          <p:cNvSpPr>
            <a:spLocks noGrp="1"/>
          </p:cNvSpPr>
          <p:nvPr>
            <p:ph idx="1"/>
          </p:nvPr>
        </p:nvSpPr>
        <p:spPr/>
        <p:txBody>
          <a:bodyPr>
            <a:normAutofit fontScale="85000" lnSpcReduction="10000"/>
          </a:bodyPr>
          <a:lstStyle/>
          <a:p>
            <a:r>
              <a:rPr lang="en-US" dirty="0"/>
              <a:t>Holding (cont.):</a:t>
            </a:r>
          </a:p>
          <a:p>
            <a:pPr lvl="1"/>
            <a:r>
              <a:rPr lang="en-US" dirty="0"/>
              <a:t>When state law impedes interstate commerce, it must do so strictly based on non-discriminatory local concerns</a:t>
            </a:r>
          </a:p>
          <a:p>
            <a:pPr lvl="2"/>
            <a:r>
              <a:rPr lang="en-US" dirty="0"/>
              <a:t>“The crucial inquiry, therefore, must be directed to determining whether [the NJ law] is basically a protectionist measure, or whether it can fairly be viewed as a law directed to legitimate local concerns, with effects upon interstate commerce that are only incidental” (CB 459)</a:t>
            </a:r>
          </a:p>
          <a:p>
            <a:pPr lvl="1"/>
            <a:r>
              <a:rPr lang="en-US" dirty="0"/>
              <a:t>The NJ law facially discriminates against interstate commerce</a:t>
            </a:r>
          </a:p>
          <a:p>
            <a:pPr lvl="2"/>
            <a:r>
              <a:rPr lang="en-US" dirty="0"/>
              <a:t>“But whatever New Jersey’s ultimate purpose, it may not be accomplished by discriminating against articles of commerce coming from outside the State unless there is some reason, </a:t>
            </a:r>
            <a:r>
              <a:rPr lang="en-US" u="sng" dirty="0"/>
              <a:t>apart from their origin</a:t>
            </a:r>
            <a:r>
              <a:rPr lang="en-US" dirty="0"/>
              <a:t>, to treat them differently.”  (CB 460)</a:t>
            </a:r>
          </a:p>
        </p:txBody>
      </p:sp>
    </p:spTree>
    <p:extLst>
      <p:ext uri="{BB962C8B-B14F-4D97-AF65-F5344CB8AC3E}">
        <p14:creationId xmlns:p14="http://schemas.microsoft.com/office/powerpoint/2010/main" val="2007781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of the Balancing Test</a:t>
            </a:r>
          </a:p>
        </p:txBody>
      </p:sp>
      <p:sp>
        <p:nvSpPr>
          <p:cNvPr id="3" name="Content Placeholder 2"/>
          <p:cNvSpPr>
            <a:spLocks noGrp="1"/>
          </p:cNvSpPr>
          <p:nvPr>
            <p:ph idx="1"/>
          </p:nvPr>
        </p:nvSpPr>
        <p:spPr/>
        <p:txBody>
          <a:bodyPr>
            <a:normAutofit fontScale="85000" lnSpcReduction="20000"/>
          </a:bodyPr>
          <a:lstStyle/>
          <a:p>
            <a:r>
              <a:rPr lang="en-US" dirty="0"/>
              <a:t>Subsequent case law shows that application of the balancing test varies depending on whether the state or local law discriminates against out-of-staters or treats in-</a:t>
            </a:r>
            <a:r>
              <a:rPr lang="en-US" dirty="0" err="1"/>
              <a:t>staters</a:t>
            </a:r>
            <a:r>
              <a:rPr lang="en-US" dirty="0"/>
              <a:t> and out-of-staters alike. </a:t>
            </a:r>
          </a:p>
          <a:p>
            <a:pPr lvl="1"/>
            <a:r>
              <a:rPr lang="en-US" dirty="0"/>
              <a:t>If the Court concludes that a state is discriminating against out-of-staters, then there is a strong presumption against the law and it will be upheld only if it is necessary to achieve an important purpose. </a:t>
            </a:r>
          </a:p>
          <a:p>
            <a:pPr lvl="1"/>
            <a:r>
              <a:rPr lang="en-US" dirty="0"/>
              <a:t>However, if the Court concludes that the law is nondiscriminatory, then the presumption is in favor of upholding the law and it will be invalidated only if it is shown that the law’s burdens on interstate commerce outweigh its benefits.</a:t>
            </a:r>
          </a:p>
        </p:txBody>
      </p:sp>
    </p:spTree>
    <p:extLst>
      <p:ext uri="{BB962C8B-B14F-4D97-AF65-F5344CB8AC3E}">
        <p14:creationId xmlns:p14="http://schemas.microsoft.com/office/powerpoint/2010/main" val="3962059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Dormant Commerce Clause</a:t>
            </a:r>
          </a:p>
        </p:txBody>
      </p:sp>
      <p:sp>
        <p:nvSpPr>
          <p:cNvPr id="3" name="Content Placeholder 2"/>
          <p:cNvSpPr>
            <a:spLocks noGrp="1"/>
          </p:cNvSpPr>
          <p:nvPr>
            <p:ph idx="1"/>
          </p:nvPr>
        </p:nvSpPr>
        <p:spPr>
          <a:xfrm>
            <a:off x="457200" y="1600200"/>
            <a:ext cx="8229600" cy="4724400"/>
          </a:xfrm>
        </p:spPr>
        <p:txBody>
          <a:bodyPr>
            <a:normAutofit fontScale="77500" lnSpcReduction="20000"/>
          </a:bodyPr>
          <a:lstStyle/>
          <a:p>
            <a:r>
              <a:rPr lang="en-US" dirty="0"/>
              <a:t>The </a:t>
            </a:r>
            <a:r>
              <a:rPr lang="en-US" i="1" dirty="0"/>
              <a:t>dormant commerce clause </a:t>
            </a:r>
            <a:r>
              <a:rPr lang="en-US" dirty="0"/>
              <a:t>(DCC) is the principle that state and local laws are unconstitutional if they place an undue burden on interstate commerce.</a:t>
            </a:r>
          </a:p>
          <a:p>
            <a:r>
              <a:rPr lang="en-US" dirty="0"/>
              <a:t>It is not an express provision in the Constitution, but rather is implied based on the argument that Congress could not effectively exercise their commerce power if they could not place limits on state authority when necessary. </a:t>
            </a:r>
          </a:p>
          <a:p>
            <a:r>
              <a:rPr lang="en-US" dirty="0"/>
              <a:t>In effect, the dormant commerce clause means that even if Congress has not legislated, or no preemption is found between federal and state law, the state law can still be challenged on the ground that it impedes commerce among the states.</a:t>
            </a:r>
          </a:p>
          <a:p>
            <a:pPr lvl="1"/>
            <a:r>
              <a:rPr lang="en-US" dirty="0"/>
              <a:t>Applies primarily where Congress </a:t>
            </a:r>
            <a:r>
              <a:rPr lang="en-US" i="1" dirty="0"/>
              <a:t>has not legislated</a:t>
            </a:r>
            <a:endParaRPr lang="en-US" dirty="0"/>
          </a:p>
          <a:p>
            <a:pPr lvl="1"/>
            <a:r>
              <a:rPr lang="en-US" dirty="0"/>
              <a:t>May apply when Congress has legislated, but not specifically </a:t>
            </a:r>
          </a:p>
        </p:txBody>
      </p:sp>
    </p:spTree>
    <p:extLst>
      <p:ext uri="{BB962C8B-B14F-4D97-AF65-F5344CB8AC3E}">
        <p14:creationId xmlns:p14="http://schemas.microsoft.com/office/powerpoint/2010/main" val="4004322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Southern Pacific Co. v. Arizona (1945)</a:t>
            </a:r>
          </a:p>
        </p:txBody>
      </p:sp>
      <p:sp>
        <p:nvSpPr>
          <p:cNvPr id="3" name="Content Placeholder 2"/>
          <p:cNvSpPr>
            <a:spLocks noGrp="1"/>
          </p:cNvSpPr>
          <p:nvPr>
            <p:ph idx="1"/>
          </p:nvPr>
        </p:nvSpPr>
        <p:spPr>
          <a:xfrm>
            <a:off x="457200" y="1524000"/>
            <a:ext cx="8229600" cy="4953000"/>
          </a:xfrm>
        </p:spPr>
        <p:txBody>
          <a:bodyPr>
            <a:normAutofit fontScale="85000" lnSpcReduction="20000"/>
          </a:bodyPr>
          <a:lstStyle/>
          <a:p>
            <a:pPr marL="0" indent="0">
              <a:buNone/>
            </a:pPr>
            <a:r>
              <a:rPr lang="en-US" dirty="0"/>
              <a:t>Background</a:t>
            </a:r>
          </a:p>
          <a:p>
            <a:pPr marL="0" indent="0">
              <a:buNone/>
            </a:pPr>
            <a:endParaRPr lang="en-US" sz="1300" dirty="0"/>
          </a:p>
          <a:p>
            <a:r>
              <a:rPr lang="en-US" dirty="0"/>
              <a:t>The Arizona Train Limit Law of 1912 prohibited railroad trains of more than fourteen (14) passenger or seventy (70) freight cars. In 1940, Plaintiff, State of Arizona, sued Defendant, Southern Pacific Company, for violating that law. </a:t>
            </a:r>
          </a:p>
          <a:p>
            <a:endParaRPr lang="en-US" sz="1300" dirty="0"/>
          </a:p>
          <a:p>
            <a:r>
              <a:rPr lang="en-US" dirty="0"/>
              <a:t>The trial court held that the law violated the commerce clause, but the Supreme Court of Arizona reversed, finding that a state law enacted under the police power with reasonable relation to health and safety could not be overturned despite its adverse affect on interstate commerce.</a:t>
            </a:r>
            <a:br>
              <a:rPr lang="en-US" dirty="0"/>
            </a:br>
            <a:endParaRPr lang="en-US" dirty="0"/>
          </a:p>
        </p:txBody>
      </p:sp>
    </p:spTree>
    <p:extLst>
      <p:ext uri="{BB962C8B-B14F-4D97-AF65-F5344CB8AC3E}">
        <p14:creationId xmlns:p14="http://schemas.microsoft.com/office/powerpoint/2010/main" val="1117365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Southern Pacific Co. v. Arizona</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Issue:  Is the state law limiting the length of trains unconstitutional as a violation of the dormant commerce clause?</a:t>
            </a:r>
          </a:p>
          <a:p>
            <a:r>
              <a:rPr lang="en-US" dirty="0"/>
              <a:t>The court adopts a balancing test that asks whether the benefits of the state law outweigh its burdens on interstate commerce.</a:t>
            </a:r>
          </a:p>
          <a:p>
            <a:pPr lvl="1"/>
            <a:r>
              <a:rPr lang="en-US" dirty="0"/>
              <a:t>“Hence the matters for ultimate determination here are the nature and extent of the burden which the state regulation of interstate trains . . .imposes on interstate commerce, and whether the relative weights of the state and national interests involved are such [as to make the law permissible].” (CB 456)</a:t>
            </a:r>
          </a:p>
          <a:p>
            <a:pPr marL="0" indent="0">
              <a:buNone/>
            </a:pPr>
            <a:endParaRPr lang="en-US" dirty="0"/>
          </a:p>
        </p:txBody>
      </p:sp>
    </p:spTree>
    <p:extLst>
      <p:ext uri="{BB962C8B-B14F-4D97-AF65-F5344CB8AC3E}">
        <p14:creationId xmlns:p14="http://schemas.microsoft.com/office/powerpoint/2010/main" val="2027610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Southern Pacific Co. v. Arizona</a:t>
            </a:r>
          </a:p>
        </p:txBody>
      </p:sp>
      <p:sp>
        <p:nvSpPr>
          <p:cNvPr id="3" name="Content Placeholder 2"/>
          <p:cNvSpPr>
            <a:spLocks noGrp="1"/>
          </p:cNvSpPr>
          <p:nvPr>
            <p:ph idx="1"/>
          </p:nvPr>
        </p:nvSpPr>
        <p:spPr>
          <a:xfrm>
            <a:off x="457200" y="1600200"/>
            <a:ext cx="8229600" cy="4724400"/>
          </a:xfrm>
        </p:spPr>
        <p:txBody>
          <a:bodyPr>
            <a:normAutofit fontScale="70000" lnSpcReduction="20000"/>
          </a:bodyPr>
          <a:lstStyle/>
          <a:p>
            <a:pPr marL="0" indent="0">
              <a:buNone/>
            </a:pPr>
            <a:r>
              <a:rPr lang="en-US" dirty="0"/>
              <a:t>Holding:  The Law is an unconstitutional violation of the dormant commerce clause because its burdens on interstate commerce are not outweighed by its benefits.</a:t>
            </a:r>
          </a:p>
          <a:p>
            <a:pPr marL="457200" indent="-457200"/>
            <a:r>
              <a:rPr lang="en-US" dirty="0"/>
              <a:t>The Court found that the practical effect of the Law created a serious impediment of the free flow of interstate commerce. </a:t>
            </a:r>
          </a:p>
          <a:p>
            <a:pPr marL="857250" lvl="1" indent="-457200"/>
            <a:r>
              <a:rPr lang="en-US" dirty="0"/>
              <a:t>“The unchallenged findings leave no doubt that the Arizona Train Limit Law imposes a serious burden on the interstate commerce . . . It materially impedes the movement of appellant’s interstate trains through that state and imposes a substantial obstruction to the national policy proclaimed by Congress, to promote adequate, economical and efficient railway transportation.” </a:t>
            </a:r>
            <a:r>
              <a:rPr lang="en-US" i="1" dirty="0"/>
              <a:t>(not in CB 6</a:t>
            </a:r>
            <a:r>
              <a:rPr lang="en-US" i="1" baseline="30000" dirty="0"/>
              <a:t>th</a:t>
            </a:r>
            <a:r>
              <a:rPr lang="en-US" i="1" dirty="0"/>
              <a:t> ed.)</a:t>
            </a:r>
          </a:p>
          <a:p>
            <a:pPr marL="457200" indent="-457200"/>
            <a:r>
              <a:rPr lang="en-US" dirty="0"/>
              <a:t>The Court further found that a regulation of train lengths, due to its interstate nature, must be prescribed by a single body having national authority.</a:t>
            </a:r>
          </a:p>
          <a:p>
            <a:pPr marL="457200" indent="-457200"/>
            <a:r>
              <a:rPr lang="en-US" dirty="0"/>
              <a:t>Finally, they found that the Law did not provide any actual safety benefits and in actuality made train operation more dangerous.</a:t>
            </a:r>
          </a:p>
          <a:p>
            <a:pPr marL="0" indent="0">
              <a:buNone/>
            </a:pPr>
            <a:endParaRPr lang="en-US" dirty="0"/>
          </a:p>
        </p:txBody>
      </p:sp>
    </p:spTree>
    <p:extLst>
      <p:ext uri="{BB962C8B-B14F-4D97-AF65-F5344CB8AC3E}">
        <p14:creationId xmlns:p14="http://schemas.microsoft.com/office/powerpoint/2010/main" val="2281918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0E69F-42C0-009C-B9F9-3B617777B782}"/>
              </a:ext>
            </a:extLst>
          </p:cNvPr>
          <p:cNvSpPr>
            <a:spLocks noGrp="1"/>
          </p:cNvSpPr>
          <p:nvPr>
            <p:ph type="title"/>
          </p:nvPr>
        </p:nvSpPr>
        <p:spPr/>
        <p:txBody>
          <a:bodyPr>
            <a:normAutofit/>
          </a:bodyPr>
          <a:lstStyle/>
          <a:p>
            <a:r>
              <a:rPr lang="en-US" i="1" dirty="0"/>
              <a:t>Philadelphia v. New Jersey</a:t>
            </a:r>
            <a:r>
              <a:rPr lang="en-US" dirty="0"/>
              <a:t> (1978)</a:t>
            </a:r>
            <a:endParaRPr lang="en-US" i="1" dirty="0"/>
          </a:p>
        </p:txBody>
      </p:sp>
      <p:sp>
        <p:nvSpPr>
          <p:cNvPr id="3" name="Content Placeholder 2">
            <a:extLst>
              <a:ext uri="{FF2B5EF4-FFF2-40B4-BE49-F238E27FC236}">
                <a16:creationId xmlns:a16="http://schemas.microsoft.com/office/drawing/2014/main" id="{A79FA62F-F87F-78FD-5FFC-AB5982106C2C}"/>
              </a:ext>
            </a:extLst>
          </p:cNvPr>
          <p:cNvSpPr>
            <a:spLocks noGrp="1"/>
          </p:cNvSpPr>
          <p:nvPr>
            <p:ph idx="1"/>
          </p:nvPr>
        </p:nvSpPr>
        <p:spPr/>
        <p:txBody>
          <a:bodyPr>
            <a:normAutofit fontScale="92500" lnSpcReduction="20000"/>
          </a:bodyPr>
          <a:lstStyle/>
          <a:p>
            <a:r>
              <a:rPr lang="en-US" dirty="0"/>
              <a:t>Background:</a:t>
            </a:r>
          </a:p>
          <a:p>
            <a:pPr lvl="1"/>
            <a:r>
              <a:rPr lang="en-US" dirty="0"/>
              <a:t>New Jersey law prohibited the transport of “any solid or liquid waste which originated or was collected outside [New Jersey]” into the State (CB 459)</a:t>
            </a:r>
          </a:p>
          <a:p>
            <a:pPr lvl="1"/>
            <a:r>
              <a:rPr lang="en-US" dirty="0"/>
              <a:t>Operators of landfills and waste disposal companies sought to block enforcement of the law</a:t>
            </a:r>
          </a:p>
          <a:p>
            <a:pPr lvl="1"/>
            <a:r>
              <a:rPr lang="en-US" dirty="0"/>
              <a:t>NJ state courts suggested “banning of ‘valueless’ out-of-state waste[] . . . Implicates no constitutional protection” (CB 459)</a:t>
            </a:r>
          </a:p>
          <a:p>
            <a:pPr lvl="1"/>
            <a:r>
              <a:rPr lang="en-US" dirty="0"/>
              <a:t>U.S. Supreme Court rejected this argument and granted certiorari to determine whether NJ’s law violated the (Dormant) Commerce Clause</a:t>
            </a:r>
          </a:p>
        </p:txBody>
      </p:sp>
    </p:spTree>
    <p:extLst>
      <p:ext uri="{BB962C8B-B14F-4D97-AF65-F5344CB8AC3E}">
        <p14:creationId xmlns:p14="http://schemas.microsoft.com/office/powerpoint/2010/main" val="2538245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0E69F-42C0-009C-B9F9-3B617777B782}"/>
              </a:ext>
            </a:extLst>
          </p:cNvPr>
          <p:cNvSpPr>
            <a:spLocks noGrp="1"/>
          </p:cNvSpPr>
          <p:nvPr>
            <p:ph type="title"/>
          </p:nvPr>
        </p:nvSpPr>
        <p:spPr/>
        <p:txBody>
          <a:bodyPr>
            <a:normAutofit/>
          </a:bodyPr>
          <a:lstStyle/>
          <a:p>
            <a:r>
              <a:rPr lang="en-US" i="1" dirty="0"/>
              <a:t>City of Philadelphia v. New Jersey</a:t>
            </a:r>
          </a:p>
        </p:txBody>
      </p:sp>
      <p:sp>
        <p:nvSpPr>
          <p:cNvPr id="3" name="Content Placeholder 2">
            <a:extLst>
              <a:ext uri="{FF2B5EF4-FFF2-40B4-BE49-F238E27FC236}">
                <a16:creationId xmlns:a16="http://schemas.microsoft.com/office/drawing/2014/main" id="{A79FA62F-F87F-78FD-5FFC-AB5982106C2C}"/>
              </a:ext>
            </a:extLst>
          </p:cNvPr>
          <p:cNvSpPr>
            <a:spLocks noGrp="1"/>
          </p:cNvSpPr>
          <p:nvPr>
            <p:ph idx="1"/>
          </p:nvPr>
        </p:nvSpPr>
        <p:spPr/>
        <p:txBody>
          <a:bodyPr>
            <a:normAutofit fontScale="92500" lnSpcReduction="20000"/>
          </a:bodyPr>
          <a:lstStyle/>
          <a:p>
            <a:r>
              <a:rPr lang="en-US" dirty="0"/>
              <a:t>Issue:  whether the (Dormant) Commerce Clause of the U.S. Constitution prohibits states from banning the import of certain “objects of interstate trade”</a:t>
            </a:r>
          </a:p>
          <a:p>
            <a:pPr lvl="1"/>
            <a:r>
              <a:rPr lang="en-US" dirty="0"/>
              <a:t>The Court here asks not whether or not Federal legislation on precisely this issue overrides State legislation, but rather whether this is an area of law subject to “the restraints imposed by the Commerce Clause itself” (CB 459)</a:t>
            </a:r>
          </a:p>
          <a:p>
            <a:pPr lvl="2"/>
            <a:r>
              <a:rPr lang="en-US" dirty="0"/>
              <a:t>(note:  Congress almost certainly could legislate directly in this area, and if they did, such legislation would override any state legislation to the contrary)</a:t>
            </a:r>
          </a:p>
          <a:p>
            <a:endParaRPr lang="en-US" dirty="0"/>
          </a:p>
        </p:txBody>
      </p:sp>
    </p:spTree>
    <p:extLst>
      <p:ext uri="{BB962C8B-B14F-4D97-AF65-F5344CB8AC3E}">
        <p14:creationId xmlns:p14="http://schemas.microsoft.com/office/powerpoint/2010/main" val="234524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908FD-CD71-ABDD-B87B-4F1E66EBBA43}"/>
              </a:ext>
            </a:extLst>
          </p:cNvPr>
          <p:cNvSpPr>
            <a:spLocks noGrp="1"/>
          </p:cNvSpPr>
          <p:nvPr>
            <p:ph type="title"/>
          </p:nvPr>
        </p:nvSpPr>
        <p:spPr/>
        <p:txBody>
          <a:bodyPr/>
          <a:lstStyle/>
          <a:p>
            <a:r>
              <a:rPr lang="en-US" i="1" dirty="0"/>
              <a:t>City of Philadelphia v. New Jersey</a:t>
            </a:r>
          </a:p>
        </p:txBody>
      </p:sp>
      <p:sp>
        <p:nvSpPr>
          <p:cNvPr id="3" name="Content Placeholder 2">
            <a:extLst>
              <a:ext uri="{FF2B5EF4-FFF2-40B4-BE49-F238E27FC236}">
                <a16:creationId xmlns:a16="http://schemas.microsoft.com/office/drawing/2014/main" id="{4338A755-D066-9359-86DF-E8CE23F2867C}"/>
              </a:ext>
            </a:extLst>
          </p:cNvPr>
          <p:cNvSpPr>
            <a:spLocks noGrp="1"/>
          </p:cNvSpPr>
          <p:nvPr>
            <p:ph idx="1"/>
          </p:nvPr>
        </p:nvSpPr>
        <p:spPr/>
        <p:txBody>
          <a:bodyPr>
            <a:normAutofit fontScale="85000" lnSpcReduction="20000"/>
          </a:bodyPr>
          <a:lstStyle/>
          <a:p>
            <a:r>
              <a:rPr lang="en-US" dirty="0"/>
              <a:t>Holding:  Yes, the (dormant) Commerce Clause prohibits state legislation in this area that discriminations between residents and non-residents of the state</a:t>
            </a:r>
          </a:p>
          <a:p>
            <a:pPr lvl="1"/>
            <a:r>
              <a:rPr lang="en-US" dirty="0"/>
              <a:t>The Court notes that “[a]</a:t>
            </a:r>
            <a:r>
              <a:rPr lang="en-US" dirty="0" err="1"/>
              <a:t>ll</a:t>
            </a:r>
            <a:r>
              <a:rPr lang="en-US" dirty="0"/>
              <a:t> objects of interstate trade merit Commerce Clause protection; none is excluded by definition at the outset” (CB 459)</a:t>
            </a:r>
          </a:p>
          <a:p>
            <a:pPr lvl="1"/>
            <a:r>
              <a:rPr lang="en-US" dirty="0"/>
              <a:t>Further, the Court observes that Congress does not expressly regulate on each such topic:</a:t>
            </a:r>
          </a:p>
          <a:p>
            <a:pPr lvl="2"/>
            <a:r>
              <a:rPr lang="en-US" dirty="0"/>
              <a:t>“Although the Constitution gives Congress the power to regulate commerce among the States, many subjects of potential federal regulation under that power inevitably escape congressional attention [not because they are not interstate but] ‘because of their local character and their number and diversity’” (CB 459)</a:t>
            </a:r>
          </a:p>
        </p:txBody>
      </p:sp>
    </p:spTree>
    <p:extLst>
      <p:ext uri="{BB962C8B-B14F-4D97-AF65-F5344CB8AC3E}">
        <p14:creationId xmlns:p14="http://schemas.microsoft.com/office/powerpoint/2010/main" val="559223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C2CF8-CED7-F372-993F-9F8F68678C2F}"/>
              </a:ext>
            </a:extLst>
          </p:cNvPr>
          <p:cNvSpPr>
            <a:spLocks noGrp="1"/>
          </p:cNvSpPr>
          <p:nvPr>
            <p:ph type="title"/>
          </p:nvPr>
        </p:nvSpPr>
        <p:spPr/>
        <p:txBody>
          <a:bodyPr/>
          <a:lstStyle/>
          <a:p>
            <a:r>
              <a:rPr lang="en-US" i="1" dirty="0"/>
              <a:t>City of Philadelphia v. New Jersey</a:t>
            </a:r>
          </a:p>
        </p:txBody>
      </p:sp>
      <p:sp>
        <p:nvSpPr>
          <p:cNvPr id="3" name="Content Placeholder 2">
            <a:extLst>
              <a:ext uri="{FF2B5EF4-FFF2-40B4-BE49-F238E27FC236}">
                <a16:creationId xmlns:a16="http://schemas.microsoft.com/office/drawing/2014/main" id="{AFC6CB9E-963E-72C6-C61C-AFFBBC5FD503}"/>
              </a:ext>
            </a:extLst>
          </p:cNvPr>
          <p:cNvSpPr>
            <a:spLocks noGrp="1"/>
          </p:cNvSpPr>
          <p:nvPr>
            <p:ph idx="1"/>
          </p:nvPr>
        </p:nvSpPr>
        <p:spPr/>
        <p:txBody>
          <a:bodyPr>
            <a:normAutofit fontScale="92500" lnSpcReduction="20000"/>
          </a:bodyPr>
          <a:lstStyle/>
          <a:p>
            <a:r>
              <a:rPr lang="en-US" dirty="0"/>
              <a:t>Holding (cont.):</a:t>
            </a:r>
          </a:p>
          <a:p>
            <a:pPr lvl="1"/>
            <a:r>
              <a:rPr lang="en-US" dirty="0"/>
              <a:t>When Congress has </a:t>
            </a:r>
            <a:r>
              <a:rPr lang="en-US" i="1" dirty="0"/>
              <a:t>not</a:t>
            </a:r>
            <a:r>
              <a:rPr lang="en-US" dirty="0"/>
              <a:t> legislated on a particular topic, the States may do so subject to certain limits</a:t>
            </a:r>
          </a:p>
          <a:p>
            <a:pPr lvl="2"/>
            <a:r>
              <a:rPr lang="en-US" dirty="0"/>
              <a:t>In the absence of federal legislation, these subjects are open to control by the States so long as they act within the restraints imposed by the Commerce Clause itself” (CB 459)</a:t>
            </a:r>
          </a:p>
          <a:p>
            <a:pPr lvl="1"/>
            <a:r>
              <a:rPr lang="en-US" dirty="0"/>
              <a:t>Discriminating between commerce in-state and out-of-state is a key (inherent) limit imposed by the Commerce Clause</a:t>
            </a:r>
          </a:p>
          <a:p>
            <a:pPr lvl="2"/>
            <a:r>
              <a:rPr lang="en-US" dirty="0"/>
              <a:t>“… where simple economic protectionism is effected by state legislation, a virtually per se rule of invalidity has been erected.  The clearest example of such legislation is a law that overly blocks the flow of interstate commerce at a State’s borders.”  (CB 459)</a:t>
            </a:r>
          </a:p>
        </p:txBody>
      </p:sp>
    </p:spTree>
    <p:extLst>
      <p:ext uri="{BB962C8B-B14F-4D97-AF65-F5344CB8AC3E}">
        <p14:creationId xmlns:p14="http://schemas.microsoft.com/office/powerpoint/2010/main" val="21450718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3805</TotalTime>
  <Words>1255</Words>
  <Application>Microsoft Office PowerPoint</Application>
  <PresentationFormat>On-screen Show (4:3)</PresentationFormat>
  <Paragraphs>56</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Constitutional Law</vt:lpstr>
      <vt:lpstr>Dormant Commerce Clause</vt:lpstr>
      <vt:lpstr>Southern Pacific Co. v. Arizona (1945)</vt:lpstr>
      <vt:lpstr>Southern Pacific Co. v. Arizona</vt:lpstr>
      <vt:lpstr>Southern Pacific Co. v. Arizona</vt:lpstr>
      <vt:lpstr>Philadelphia v. New Jersey (1978)</vt:lpstr>
      <vt:lpstr>City of Philadelphia v. New Jersey</vt:lpstr>
      <vt:lpstr>City of Philadelphia v. New Jersey</vt:lpstr>
      <vt:lpstr>City of Philadelphia v. New Jersey</vt:lpstr>
      <vt:lpstr>City of Philadelphia v. New Jersey</vt:lpstr>
      <vt:lpstr>Application of the Balancing Test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3</cp:revision>
  <dcterms:created xsi:type="dcterms:W3CDTF">2014-06-13T07:23:28Z</dcterms:created>
  <dcterms:modified xsi:type="dcterms:W3CDTF">2022-05-25T14:31:08Z</dcterms:modified>
</cp:coreProperties>
</file>